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rimo" panose="020B0604020202020204" pitchFamily="34" charset="0"/>
      <p:regular r:id="rId13"/>
    </p:embeddedFont>
    <p:embeddedFont>
      <p:font typeface="Syne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1.fntdata" /><Relationship Id="rId18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notesMaster" Target="notesMasters/notesMaster1.xml" /><Relationship Id="rId17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presProps" Target="pres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2.fntdata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E0A318-7948-FD44-80FA-B3BF0DDC4C76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1AADC4-2C38-8A41-ABC3-D332D4BFA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736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smartech-edu.in" TargetMode="External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1.xml" /><Relationship Id="rId6" Type="http://schemas.openxmlformats.org/officeDocument/2006/relationships/image" Target="../media/image15.png" /><Relationship Id="rId5" Type="http://schemas.openxmlformats.org/officeDocument/2006/relationships/hyperlink" Target="https://smartech-edu.in/resources" TargetMode="External" /><Relationship Id="rId4" Type="http://schemas.openxmlformats.org/officeDocument/2006/relationships/image" Target="../media/image14.png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7" Type="http://schemas.openxmlformats.org/officeDocument/2006/relationships/image" Target="../media/image8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7.png" /><Relationship Id="rId5" Type="http://schemas.openxmlformats.org/officeDocument/2006/relationships/image" Target="../media/image6.png" /><Relationship Id="rId4" Type="http://schemas.openxmlformats.org/officeDocument/2006/relationships/image" Target="../media/image5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12.png" /><Relationship Id="rId4" Type="http://schemas.openxmlformats.org/officeDocument/2006/relationships/image" Target="../media/image11.png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9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0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496264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Unlocking Tomorrow's Minds: The Power of Smart Education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96728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Embark on a journey to transform learning through innovation and intelligence.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4204"/>
            <a:ext cx="12954952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Key Takeaways &amp; Next Steps: Join the Smart Education Movement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837724" y="2859524"/>
            <a:ext cx="4158734" cy="2536150"/>
          </a:xfrm>
          <a:prstGeom prst="roundRect">
            <a:avLst>
              <a:gd name="adj" fmla="val 5769"/>
            </a:avLst>
          </a:prstGeom>
          <a:solidFill>
            <a:srgbClr val="0C0A33"/>
          </a:solidFill>
          <a:ln w="30480">
            <a:solidFill>
              <a:srgbClr val="44426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807244" y="2859524"/>
            <a:ext cx="121920" cy="2536150"/>
          </a:xfrm>
          <a:prstGeom prst="roundRect">
            <a:avLst>
              <a:gd name="adj" fmla="val 29451"/>
            </a:avLst>
          </a:prstGeom>
          <a:solidFill>
            <a:srgbClr val="8061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198959" y="3129320"/>
            <a:ext cx="314932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Embrace Innovation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98959" y="3624858"/>
            <a:ext cx="35277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Smart education is a necessity, not a luxury, for preparing future generations.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5235773" y="2859524"/>
            <a:ext cx="4158734" cy="2536150"/>
          </a:xfrm>
          <a:prstGeom prst="roundRect">
            <a:avLst>
              <a:gd name="adj" fmla="val 5769"/>
            </a:avLst>
          </a:prstGeom>
          <a:solidFill>
            <a:srgbClr val="0C0A33"/>
          </a:solidFill>
          <a:ln w="30480">
            <a:solidFill>
              <a:srgbClr val="44426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205293" y="2859524"/>
            <a:ext cx="121920" cy="2536150"/>
          </a:xfrm>
          <a:prstGeom prst="roundRect">
            <a:avLst>
              <a:gd name="adj" fmla="val 29451"/>
            </a:avLst>
          </a:prstGeom>
          <a:solidFill>
            <a:srgbClr val="8061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597009" y="3129320"/>
            <a:ext cx="352770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Collaborate for Impact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97009" y="3976807"/>
            <a:ext cx="35277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Partnerships between educators, technologists, and policymakers are crucial.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9633823" y="2859524"/>
            <a:ext cx="4158853" cy="2536150"/>
          </a:xfrm>
          <a:prstGeom prst="roundRect">
            <a:avLst>
              <a:gd name="adj" fmla="val 5769"/>
            </a:avLst>
          </a:prstGeom>
          <a:solidFill>
            <a:srgbClr val="0C0A33"/>
          </a:solidFill>
          <a:ln w="30480">
            <a:solidFill>
              <a:srgbClr val="44426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9603343" y="2859524"/>
            <a:ext cx="121920" cy="2536150"/>
          </a:xfrm>
          <a:prstGeom prst="roundRect">
            <a:avLst>
              <a:gd name="adj" fmla="val 29451"/>
            </a:avLst>
          </a:prstGeom>
          <a:solidFill>
            <a:srgbClr val="8061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995059" y="312932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Prioritise People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95059" y="3624858"/>
            <a:ext cx="35278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Technology serves to enhance human potential, not replace it.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837724" y="566487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Ready to transform your educational approach? Let's connect and build smarter learning environments together.</a:t>
            </a:r>
            <a:endParaRPr lang="en-US" sz="1850" dirty="0"/>
          </a:p>
        </p:txBody>
      </p:sp>
      <p:pic>
        <p:nvPicPr>
          <p:cNvPr id="16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6317099"/>
            <a:ext cx="1715453" cy="658297"/>
          </a:xfrm>
          <a:prstGeom prst="rect">
            <a:avLst/>
          </a:prstGeom>
        </p:spPr>
      </p:pic>
      <p:pic>
        <p:nvPicPr>
          <p:cNvPr id="17" name="Image 1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2834" y="6317099"/>
            <a:ext cx="1746766" cy="65829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6977" y="453271"/>
            <a:ext cx="9629775" cy="387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Agenda: Charting Our Course for Educational Excellence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576977" y="1170742"/>
            <a:ext cx="370880" cy="370880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646033" y="1210687"/>
            <a:ext cx="23264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1112639" y="1227296"/>
            <a:ext cx="2743795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Defining Smart Education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1112639" y="1568529"/>
            <a:ext cx="12940784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Understanding the core principles and what sets it apart.</a:t>
            </a:r>
            <a:endParaRPr lang="en-US" sz="1250" dirty="0"/>
          </a:p>
        </p:txBody>
      </p:sp>
      <p:sp>
        <p:nvSpPr>
          <p:cNvPr id="7" name="Shape 5"/>
          <p:cNvSpPr/>
          <p:nvPr/>
        </p:nvSpPr>
        <p:spPr>
          <a:xfrm>
            <a:off x="576977" y="2162056"/>
            <a:ext cx="370880" cy="370880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646033" y="2202001"/>
            <a:ext cx="23264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1112639" y="2218611"/>
            <a:ext cx="3025259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Key Pillars of Smart Learning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1112639" y="2559844"/>
            <a:ext cx="12940784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Exploring the foundational elements that drive success.</a:t>
            </a:r>
            <a:endParaRPr lang="en-US" sz="1250" dirty="0"/>
          </a:p>
        </p:txBody>
      </p:sp>
      <p:sp>
        <p:nvSpPr>
          <p:cNvPr id="11" name="Shape 9"/>
          <p:cNvSpPr/>
          <p:nvPr/>
        </p:nvSpPr>
        <p:spPr>
          <a:xfrm>
            <a:off x="576977" y="3153370"/>
            <a:ext cx="370880" cy="370880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646033" y="3193316"/>
            <a:ext cx="23264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1112639" y="3209925"/>
            <a:ext cx="5148263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Technology Integration: Tools for Transformation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1112639" y="3551158"/>
            <a:ext cx="12940784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Showcasing the digital innovations empowering educators and learners.</a:t>
            </a:r>
            <a:endParaRPr lang="en-US" sz="1250" dirty="0"/>
          </a:p>
        </p:txBody>
      </p:sp>
      <p:sp>
        <p:nvSpPr>
          <p:cNvPr id="15" name="Shape 13"/>
          <p:cNvSpPr/>
          <p:nvPr/>
        </p:nvSpPr>
        <p:spPr>
          <a:xfrm>
            <a:off x="576977" y="4144685"/>
            <a:ext cx="370880" cy="370880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646033" y="4184630"/>
            <a:ext cx="23264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4</a:t>
            </a:r>
            <a:endParaRPr lang="en-US" sz="1800" dirty="0"/>
          </a:p>
        </p:txBody>
      </p:sp>
      <p:sp>
        <p:nvSpPr>
          <p:cNvPr id="17" name="Text 15"/>
          <p:cNvSpPr/>
          <p:nvPr/>
        </p:nvSpPr>
        <p:spPr>
          <a:xfrm>
            <a:off x="1112639" y="4201239"/>
            <a:ext cx="3203734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Benefits for Every Stakeholder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1112639" y="4542473"/>
            <a:ext cx="12940784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How smart education impacts students, teachers, and administrators.</a:t>
            </a:r>
            <a:endParaRPr lang="en-US" sz="1250" dirty="0"/>
          </a:p>
        </p:txBody>
      </p:sp>
      <p:sp>
        <p:nvSpPr>
          <p:cNvPr id="19" name="Shape 17"/>
          <p:cNvSpPr/>
          <p:nvPr/>
        </p:nvSpPr>
        <p:spPr>
          <a:xfrm>
            <a:off x="576977" y="5135999"/>
            <a:ext cx="370880" cy="370880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646033" y="5175945"/>
            <a:ext cx="23264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5</a:t>
            </a:r>
            <a:endParaRPr lang="en-US" sz="1800" dirty="0"/>
          </a:p>
        </p:txBody>
      </p:sp>
      <p:sp>
        <p:nvSpPr>
          <p:cNvPr id="21" name="Text 19"/>
          <p:cNvSpPr/>
          <p:nvPr/>
        </p:nvSpPr>
        <p:spPr>
          <a:xfrm>
            <a:off x="1112639" y="5192554"/>
            <a:ext cx="2406134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Challenges &amp; Solutions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1112639" y="5533787"/>
            <a:ext cx="12940784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Addressing potential hurdles and outlining strategic approaches.</a:t>
            </a:r>
            <a:endParaRPr lang="en-US" sz="1250" dirty="0"/>
          </a:p>
        </p:txBody>
      </p:sp>
      <p:sp>
        <p:nvSpPr>
          <p:cNvPr id="23" name="Shape 21"/>
          <p:cNvSpPr/>
          <p:nvPr/>
        </p:nvSpPr>
        <p:spPr>
          <a:xfrm>
            <a:off x="576977" y="6127313"/>
            <a:ext cx="370880" cy="370880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646033" y="6167259"/>
            <a:ext cx="23264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6</a:t>
            </a:r>
            <a:endParaRPr lang="en-US" sz="1800" dirty="0"/>
          </a:p>
        </p:txBody>
      </p:sp>
      <p:sp>
        <p:nvSpPr>
          <p:cNvPr id="25" name="Text 23"/>
          <p:cNvSpPr/>
          <p:nvPr/>
        </p:nvSpPr>
        <p:spPr>
          <a:xfrm>
            <a:off x="1112639" y="6183868"/>
            <a:ext cx="3538299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Real-World Impact: Case Studies</a:t>
            </a:r>
            <a:endParaRPr lang="en-US" sz="1500" dirty="0"/>
          </a:p>
        </p:txBody>
      </p:sp>
      <p:sp>
        <p:nvSpPr>
          <p:cNvPr id="26" name="Text 24"/>
          <p:cNvSpPr/>
          <p:nvPr/>
        </p:nvSpPr>
        <p:spPr>
          <a:xfrm>
            <a:off x="1112639" y="6525101"/>
            <a:ext cx="12940784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Illustrating success stories from institutions embracing smart education.</a:t>
            </a:r>
            <a:endParaRPr lang="en-US" sz="1250" dirty="0"/>
          </a:p>
        </p:txBody>
      </p:sp>
      <p:sp>
        <p:nvSpPr>
          <p:cNvPr id="27" name="Shape 25"/>
          <p:cNvSpPr/>
          <p:nvPr/>
        </p:nvSpPr>
        <p:spPr>
          <a:xfrm>
            <a:off x="576977" y="7118628"/>
            <a:ext cx="370880" cy="370880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646033" y="7158573"/>
            <a:ext cx="23264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7</a:t>
            </a:r>
            <a:endParaRPr lang="en-US" sz="1800" dirty="0"/>
          </a:p>
        </p:txBody>
      </p:sp>
      <p:sp>
        <p:nvSpPr>
          <p:cNvPr id="29" name="Text 27"/>
          <p:cNvSpPr/>
          <p:nvPr/>
        </p:nvSpPr>
        <p:spPr>
          <a:xfrm>
            <a:off x="1112639" y="7175183"/>
            <a:ext cx="2386132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The Future of Learning</a:t>
            </a:r>
            <a:endParaRPr lang="en-US" sz="1500" dirty="0"/>
          </a:p>
        </p:txBody>
      </p:sp>
      <p:sp>
        <p:nvSpPr>
          <p:cNvPr id="30" name="Text 28"/>
          <p:cNvSpPr/>
          <p:nvPr/>
        </p:nvSpPr>
        <p:spPr>
          <a:xfrm>
            <a:off x="1112639" y="7516416"/>
            <a:ext cx="12940784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Gazing into the crystal ball for what's next in education.</a:t>
            </a:r>
            <a:endParaRPr lang="en-US" sz="12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3772" y="513636"/>
            <a:ext cx="10536079" cy="439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What is Smart Education? More Than Just Digital Tools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653772" y="1331119"/>
            <a:ext cx="6433542" cy="896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Smart Education is a holistic approach that integrates advanced technologies like AI, IoT, and adaptive learning platforms to create personalised, engaging, and effective learning experiences.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653772" y="2395657"/>
            <a:ext cx="6433542" cy="896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It's about leveraging data, connectivity, and intelligent systems to foster critical thinking, creativity, and problem-solving skills, preparing students for an ever-evolving world.</a:t>
            </a:r>
            <a:endParaRPr lang="en-US" sz="14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706" y="1373148"/>
            <a:ext cx="6433542" cy="643354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53772" y="8226743"/>
            <a:ext cx="13322856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It's a paradigm shift from traditional teaching, moving towards dynamic and responsive educational environments.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784" y="588288"/>
            <a:ext cx="13132832" cy="10067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The Five Pillars of Smart Learning: Building a Resilient Framework</a:t>
            </a:r>
            <a:endParaRPr lang="en-US" sz="3150" dirty="0"/>
          </a:p>
        </p:txBody>
      </p:sp>
      <p:sp>
        <p:nvSpPr>
          <p:cNvPr id="3" name="Shape 1"/>
          <p:cNvSpPr/>
          <p:nvPr/>
        </p:nvSpPr>
        <p:spPr>
          <a:xfrm>
            <a:off x="748784" y="2022872"/>
            <a:ext cx="4235053" cy="2410778"/>
          </a:xfrm>
          <a:prstGeom prst="roundRect">
            <a:avLst>
              <a:gd name="adj" fmla="val 1331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962620" y="2236708"/>
            <a:ext cx="641747" cy="641747"/>
          </a:xfrm>
          <a:prstGeom prst="roundRect">
            <a:avLst>
              <a:gd name="adj" fmla="val 14247181"/>
            </a:avLst>
          </a:prstGeom>
          <a:solidFill>
            <a:srgbClr val="8061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071" y="2377083"/>
            <a:ext cx="288727" cy="36099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2620" y="3092291"/>
            <a:ext cx="2516981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Personalisation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62620" y="3535204"/>
            <a:ext cx="3807381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Tailoring content and pace to individual student needs.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5197673" y="2022872"/>
            <a:ext cx="4235053" cy="2410778"/>
          </a:xfrm>
          <a:prstGeom prst="roundRect">
            <a:avLst>
              <a:gd name="adj" fmla="val 1331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5411510" y="2236708"/>
            <a:ext cx="641747" cy="641747"/>
          </a:xfrm>
          <a:prstGeom prst="roundRect">
            <a:avLst>
              <a:gd name="adj" fmla="val 14247181"/>
            </a:avLst>
          </a:prstGeom>
          <a:solidFill>
            <a:srgbClr val="8061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7960" y="2377083"/>
            <a:ext cx="288727" cy="36099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11510" y="3092291"/>
            <a:ext cx="2516981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Engagement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5411510" y="3535204"/>
            <a:ext cx="3807381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Utilising interactive tools and gamification to capture interest.</a:t>
            </a:r>
            <a:endParaRPr lang="en-US" sz="1650" dirty="0"/>
          </a:p>
        </p:txBody>
      </p:sp>
      <p:sp>
        <p:nvSpPr>
          <p:cNvPr id="13" name="Shape 9"/>
          <p:cNvSpPr/>
          <p:nvPr/>
        </p:nvSpPr>
        <p:spPr>
          <a:xfrm>
            <a:off x="9646563" y="2022872"/>
            <a:ext cx="4235053" cy="2410778"/>
          </a:xfrm>
          <a:prstGeom prst="roundRect">
            <a:avLst>
              <a:gd name="adj" fmla="val 1331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0"/>
          <p:cNvSpPr/>
          <p:nvPr/>
        </p:nvSpPr>
        <p:spPr>
          <a:xfrm>
            <a:off x="9860399" y="2236708"/>
            <a:ext cx="641747" cy="641747"/>
          </a:xfrm>
          <a:prstGeom prst="roundRect">
            <a:avLst>
              <a:gd name="adj" fmla="val 14247181"/>
            </a:avLst>
          </a:prstGeom>
          <a:solidFill>
            <a:srgbClr val="8061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6850" y="2377083"/>
            <a:ext cx="288727" cy="36099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0399" y="3092291"/>
            <a:ext cx="2825353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Data-Driven Insights</a:t>
            </a:r>
            <a:endParaRPr lang="en-US" sz="1950" dirty="0"/>
          </a:p>
        </p:txBody>
      </p:sp>
      <p:sp>
        <p:nvSpPr>
          <p:cNvPr id="17" name="Text 12"/>
          <p:cNvSpPr/>
          <p:nvPr/>
        </p:nvSpPr>
        <p:spPr>
          <a:xfrm>
            <a:off x="9860399" y="3535204"/>
            <a:ext cx="3807381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Using analytics to inform teaching strategies and student support.</a:t>
            </a:r>
            <a:endParaRPr lang="en-US" sz="1650" dirty="0"/>
          </a:p>
        </p:txBody>
      </p:sp>
      <p:sp>
        <p:nvSpPr>
          <p:cNvPr id="18" name="Shape 13"/>
          <p:cNvSpPr/>
          <p:nvPr/>
        </p:nvSpPr>
        <p:spPr>
          <a:xfrm>
            <a:off x="748784" y="4647486"/>
            <a:ext cx="6459498" cy="2410778"/>
          </a:xfrm>
          <a:prstGeom prst="roundRect">
            <a:avLst>
              <a:gd name="adj" fmla="val 1331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4"/>
          <p:cNvSpPr/>
          <p:nvPr/>
        </p:nvSpPr>
        <p:spPr>
          <a:xfrm>
            <a:off x="962620" y="4861322"/>
            <a:ext cx="641747" cy="641747"/>
          </a:xfrm>
          <a:prstGeom prst="roundRect">
            <a:avLst>
              <a:gd name="adj" fmla="val 14247181"/>
            </a:avLst>
          </a:prstGeom>
          <a:solidFill>
            <a:srgbClr val="8061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071" y="5001697"/>
            <a:ext cx="288727" cy="36099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62620" y="5716905"/>
            <a:ext cx="2516981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Connectivity</a:t>
            </a:r>
            <a:endParaRPr lang="en-US" sz="1950" dirty="0"/>
          </a:p>
        </p:txBody>
      </p:sp>
      <p:sp>
        <p:nvSpPr>
          <p:cNvPr id="22" name="Text 16"/>
          <p:cNvSpPr/>
          <p:nvPr/>
        </p:nvSpPr>
        <p:spPr>
          <a:xfrm>
            <a:off x="962620" y="6159818"/>
            <a:ext cx="6031825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Seamless access to resources and collaborative platforms.</a:t>
            </a:r>
            <a:endParaRPr lang="en-US" sz="1650" dirty="0"/>
          </a:p>
        </p:txBody>
      </p:sp>
      <p:sp>
        <p:nvSpPr>
          <p:cNvPr id="23" name="Shape 17"/>
          <p:cNvSpPr/>
          <p:nvPr/>
        </p:nvSpPr>
        <p:spPr>
          <a:xfrm>
            <a:off x="7422118" y="4647486"/>
            <a:ext cx="6459498" cy="2410778"/>
          </a:xfrm>
          <a:prstGeom prst="roundRect">
            <a:avLst>
              <a:gd name="adj" fmla="val 1331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18"/>
          <p:cNvSpPr/>
          <p:nvPr/>
        </p:nvSpPr>
        <p:spPr>
          <a:xfrm>
            <a:off x="7635954" y="4861322"/>
            <a:ext cx="641747" cy="641747"/>
          </a:xfrm>
          <a:prstGeom prst="roundRect">
            <a:avLst>
              <a:gd name="adj" fmla="val 14247181"/>
            </a:avLst>
          </a:prstGeom>
          <a:solidFill>
            <a:srgbClr val="8061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2405" y="5001697"/>
            <a:ext cx="288727" cy="360998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35954" y="5716905"/>
            <a:ext cx="2681883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Future-Ready Skills</a:t>
            </a:r>
            <a:endParaRPr lang="en-US" sz="1950" dirty="0"/>
          </a:p>
        </p:txBody>
      </p:sp>
      <p:sp>
        <p:nvSpPr>
          <p:cNvPr id="27" name="Text 20"/>
          <p:cNvSpPr/>
          <p:nvPr/>
        </p:nvSpPr>
        <p:spPr>
          <a:xfrm>
            <a:off x="7635954" y="6159818"/>
            <a:ext cx="6031825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Fostering 21st-century competencies like critical thinking and digital literacy.</a:t>
            </a:r>
            <a:endParaRPr lang="en-US" sz="1650" dirty="0"/>
          </a:p>
        </p:txBody>
      </p:sp>
      <p:sp>
        <p:nvSpPr>
          <p:cNvPr id="28" name="Text 21"/>
          <p:cNvSpPr/>
          <p:nvPr/>
        </p:nvSpPr>
        <p:spPr>
          <a:xfrm>
            <a:off x="748784" y="7298888"/>
            <a:ext cx="13132832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These pillars collectively create an adaptive and enriching educational ecosystem.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717" y="614958"/>
            <a:ext cx="13064966" cy="1052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Technology Integration: Empowering Education with Intelligent Tools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82717" y="2120265"/>
            <a:ext cx="7620714" cy="715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From AI-powered tutors to virtual reality field trips, technology is transforming the classroom experience.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82717" y="3036808"/>
            <a:ext cx="7620714" cy="715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Adaptive Learning Platforms:</a:t>
            </a: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Personalised pathways for every student.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2717" y="3830360"/>
            <a:ext cx="7620714" cy="715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Virtual &amp; Augmented Reality:</a:t>
            </a: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Immersive experiences that bring subjects to life.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82717" y="4623911"/>
            <a:ext cx="7620714" cy="715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AI-Driven Analytics:</a:t>
            </a: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Identifying learning patterns and intervention needs.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82717" y="5417463"/>
            <a:ext cx="7620714" cy="715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IoT-Enabled Classrooms:</a:t>
            </a: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Smart environments for enhanced safety and efficiency.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82717" y="6211014"/>
            <a:ext cx="7620714" cy="715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Collaborative Digital Tools:</a:t>
            </a: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Fostering teamwork and global connections.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6596" y="2170628"/>
            <a:ext cx="4898588" cy="4898588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82717" y="7572375"/>
            <a:ext cx="13064966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These tools are not just supplements; they are integral to a smart learning environment.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13567"/>
            <a:ext cx="12954952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Benefits for All: A Win-Win for the Educational Ecosystem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518886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34164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For Students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3912037"/>
            <a:ext cx="63278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Increased engagement, personalised learning, and enhanced critical thinking skills.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743" y="2518886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64743" y="34164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For Educators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64743" y="3912037"/>
            <a:ext cx="63279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Data-driven insights, reduced administrative burden, and innovative teaching methods.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5156835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37724" y="605444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For Institutions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37724" y="6549985"/>
            <a:ext cx="63278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Improved outcomes, operational efficiency, and a reputation for innovation.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743" y="5156835"/>
            <a:ext cx="598408" cy="5984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64743" y="605444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For Policy Makers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64743" y="6549985"/>
            <a:ext cx="63279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Equitable access, future-ready workforce, and global competitiveness.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75955"/>
            <a:ext cx="12954952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Navigating the Hurdles: Challenges and Strategic Solutions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26110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20230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Digital Divide:</a:t>
            </a: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Unequal access to technology.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669030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Teacher Training:</a:t>
            </a: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Equipping educators with new skills.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51877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Data Privacy:</a:t>
            </a: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Ensuring secure handling of student information.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368528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Infrastructure:</a:t>
            </a: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Reliable connectivity and device availability.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26110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Solutions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14761" y="3202305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Government Initiatives:</a:t>
            </a: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Subsidies and public access programs.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4052054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Continuous Professional Development:</a:t>
            </a: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Ongoing training for educators.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4901803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Robust Cybersecurity:</a:t>
            </a: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Implementing strong data protection protocols.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614761" y="5751552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Phased Implementation:</a:t>
            </a: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Gradual rollout and infrastructure upgrades.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837724" y="687050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Proactive planning and collaboration are key to overcoming these challenges.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9857" y="666393"/>
            <a:ext cx="12539424" cy="510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Real-World Impact: Pioneering Smart Education in India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7299960" y="1611511"/>
            <a:ext cx="30480" cy="5359956"/>
          </a:xfrm>
          <a:prstGeom prst="roundRect">
            <a:avLst>
              <a:gd name="adj" fmla="val 106854"/>
            </a:avLst>
          </a:prstGeom>
          <a:solidFill>
            <a:srgbClr val="44426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6450151" y="1840468"/>
            <a:ext cx="651272" cy="30480"/>
          </a:xfrm>
          <a:prstGeom prst="roundRect">
            <a:avLst>
              <a:gd name="adj" fmla="val 106854"/>
            </a:avLst>
          </a:prstGeom>
          <a:solidFill>
            <a:srgbClr val="44426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070943" y="1611511"/>
            <a:ext cx="488513" cy="488513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7161907" y="1664137"/>
            <a:ext cx="306467" cy="383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1689973" y="1686044"/>
            <a:ext cx="4539615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2020: Delhi Government Schools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59857" y="2135505"/>
            <a:ext cx="5469731" cy="1042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Implemented smart classrooms with digital whiteboards and e-content, leading to a </a:t>
            </a:r>
            <a:r>
              <a:rPr lang="en-US" sz="1700" dirty="0">
                <a:solidFill>
                  <a:srgbClr val="806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15% increase</a:t>
            </a: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in student engagement.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528977" y="3143131"/>
            <a:ext cx="651272" cy="30480"/>
          </a:xfrm>
          <a:prstGeom prst="roundRect">
            <a:avLst>
              <a:gd name="adj" fmla="val 106854"/>
            </a:avLst>
          </a:prstGeom>
          <a:solidFill>
            <a:srgbClr val="44426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7070943" y="2914174"/>
            <a:ext cx="488513" cy="488513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7161907" y="2966799"/>
            <a:ext cx="306467" cy="383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8400812" y="2988707"/>
            <a:ext cx="5469731" cy="638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2021: SRM Institute of Science and Technology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8400812" y="3757374"/>
            <a:ext cx="5469731" cy="694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Adopted an AI-powered learning management system, resulting in </a:t>
            </a:r>
            <a:r>
              <a:rPr lang="en-US" sz="1700" dirty="0">
                <a:solidFill>
                  <a:srgbClr val="806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improved student retention</a:t>
            </a: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rates by 10%.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6450151" y="4266009"/>
            <a:ext cx="651272" cy="30480"/>
          </a:xfrm>
          <a:prstGeom prst="roundRect">
            <a:avLst>
              <a:gd name="adj" fmla="val 106854"/>
            </a:avLst>
          </a:prstGeom>
          <a:solidFill>
            <a:srgbClr val="44426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7070943" y="4037052"/>
            <a:ext cx="488513" cy="488513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161907" y="4089678"/>
            <a:ext cx="306467" cy="383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2040850" y="4111585"/>
            <a:ext cx="4188738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2022: Byju's Think &amp; Learn App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759857" y="4561046"/>
            <a:ext cx="5469731" cy="1042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Reached </a:t>
            </a:r>
            <a:r>
              <a:rPr lang="en-US" sz="1700" dirty="0">
                <a:solidFill>
                  <a:srgbClr val="806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150 million users</a:t>
            </a: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by offering adaptive learning paths and engaging video lessons, democratising access to quality education.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7528977" y="5388888"/>
            <a:ext cx="651272" cy="30480"/>
          </a:xfrm>
          <a:prstGeom prst="roundRect">
            <a:avLst>
              <a:gd name="adj" fmla="val 106854"/>
            </a:avLst>
          </a:prstGeom>
          <a:solidFill>
            <a:srgbClr val="44426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7070943" y="5159931"/>
            <a:ext cx="488513" cy="488513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161907" y="5212556"/>
            <a:ext cx="306467" cy="383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4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8400812" y="5234464"/>
            <a:ext cx="365236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2023: Kendriya Vidyalayas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8400812" y="5683925"/>
            <a:ext cx="5469731" cy="1042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Piloted IoT devices for smart campus management, enhancing safety and resource utilisation across multiple schools.</a:t>
            </a:r>
            <a:endParaRPr lang="en-US" sz="1700" dirty="0"/>
          </a:p>
        </p:txBody>
      </p:sp>
      <p:sp>
        <p:nvSpPr>
          <p:cNvPr id="24" name="Text 22"/>
          <p:cNvSpPr/>
          <p:nvPr/>
        </p:nvSpPr>
        <p:spPr>
          <a:xfrm>
            <a:off x="759857" y="7215664"/>
            <a:ext cx="13110686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These examples highlight the transformative potential when vision meets implementation.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710226"/>
            <a:ext cx="12954952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The Future of Learning: Tomorrow's Classroom, Today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837724" y="507611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Hyper-Personalised Learning:</a:t>
            </a: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AI-driven paths adapting in real-time.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54283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Global Collaboration:</a:t>
            </a: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Students connecting across continents seamlessly.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600956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Emphasis on Soft Skills:</a:t>
            </a: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Developing creativity, empathy, and critical thinking.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647628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Lifelong Learning Ecosystems:</a:t>
            </a: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Continuous education integrated into daily life.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37724" y="712851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future promises an educational landscape that is dynamic, inclusive, and infinitely adaptable.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Braswin Joe</cp:lastModifiedBy>
  <cp:revision>2</cp:revision>
  <dcterms:created xsi:type="dcterms:W3CDTF">2025-09-19T10:20:27Z</dcterms:created>
  <dcterms:modified xsi:type="dcterms:W3CDTF">2025-09-19T10:21:53Z</dcterms:modified>
</cp:coreProperties>
</file>